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260" r:id="rId5"/>
    <p:sldId id="262" r:id="rId6"/>
    <p:sldId id="259" r:id="rId7"/>
    <p:sldId id="275" r:id="rId8"/>
    <p:sldId id="274" r:id="rId9"/>
    <p:sldId id="277" r:id="rId10"/>
    <p:sldId id="263" r:id="rId11"/>
    <p:sldId id="278" r:id="rId12"/>
    <p:sldId id="279" r:id="rId13"/>
    <p:sldId id="280" r:id="rId14"/>
    <p:sldId id="281" r:id="rId15"/>
    <p:sldId id="264" r:id="rId16"/>
    <p:sldId id="265" r:id="rId17"/>
    <p:sldId id="266" r:id="rId18"/>
    <p:sldId id="270" r:id="rId19"/>
    <p:sldId id="272" r:id="rId20"/>
    <p:sldId id="273" r:id="rId21"/>
    <p:sldId id="269" r:id="rId22"/>
    <p:sldId id="285" r:id="rId23"/>
    <p:sldId id="287" r:id="rId24"/>
    <p:sldId id="289" r:id="rId25"/>
    <p:sldId id="288" r:id="rId26"/>
    <p:sldId id="290" r:id="rId27"/>
    <p:sldId id="295" r:id="rId28"/>
    <p:sldId id="296" r:id="rId29"/>
    <p:sldId id="293" r:id="rId30"/>
    <p:sldId id="297" r:id="rId31"/>
    <p:sldId id="298" r:id="rId32"/>
    <p:sldId id="291" r:id="rId33"/>
    <p:sldId id="292" r:id="rId34"/>
    <p:sldId id="301" r:id="rId35"/>
    <p:sldId id="300" r:id="rId36"/>
    <p:sldId id="302" r:id="rId37"/>
    <p:sldId id="314" r:id="rId38"/>
    <p:sldId id="304" r:id="rId39"/>
    <p:sldId id="305" r:id="rId40"/>
    <p:sldId id="307" r:id="rId41"/>
    <p:sldId id="306" r:id="rId42"/>
    <p:sldId id="308" r:id="rId43"/>
    <p:sldId id="309" r:id="rId44"/>
    <p:sldId id="310" r:id="rId45"/>
    <p:sldId id="311" r:id="rId46"/>
    <p:sldId id="318" r:id="rId47"/>
    <p:sldId id="319" r:id="rId48"/>
    <p:sldId id="317" r:id="rId49"/>
    <p:sldId id="315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3"/>
    <p:restoredTop sz="96925"/>
  </p:normalViewPr>
  <p:slideViewPr>
    <p:cSldViewPr snapToGrid="0" snapToObjects="1">
      <p:cViewPr varScale="1">
        <p:scale>
          <a:sx n="157" d="100"/>
          <a:sy n="15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44EF8-86CD-3142-B518-BE022D17CB9D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65A49-1C91-B847-91AF-DC6CF96D7D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2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피피티를</a:t>
            </a:r>
            <a:r>
              <a:rPr kumimoji="1" lang="ko-KR" altLang="en-US" dirty="0"/>
              <a:t> 준비함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너무 생소해서 지루할까</a:t>
            </a:r>
            <a:endParaRPr kumimoji="1" lang="en-US" altLang="ko-KR" dirty="0"/>
          </a:p>
          <a:p>
            <a:r>
              <a:rPr kumimoji="1" lang="ko-KR" altLang="en-US" dirty="0"/>
              <a:t>그림이 좋을 것 같아</a:t>
            </a:r>
            <a:r>
              <a:rPr kumimoji="1" lang="en-US" altLang="ko-KR" dirty="0"/>
              <a:t>..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제니 </a:t>
            </a:r>
            <a:r>
              <a:rPr kumimoji="1" lang="en-US" altLang="ko-KR" dirty="0"/>
              <a:t>http ppt </a:t>
            </a:r>
            <a:r>
              <a:rPr kumimoji="1" lang="ko-KR" altLang="en-US" dirty="0"/>
              <a:t>난 더 </a:t>
            </a:r>
            <a:r>
              <a:rPr kumimoji="1" lang="ko-KR" altLang="en-US" dirty="0" err="1"/>
              <a:t>쉬웠어</a:t>
            </a:r>
            <a:r>
              <a:rPr kumimoji="1" lang="en-US" altLang="ko-KR" dirty="0"/>
              <a:t>..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공부를 </a:t>
            </a:r>
            <a:r>
              <a:rPr kumimoji="1" lang="ko-KR" altLang="en-US" dirty="0" err="1"/>
              <a:t>하긴했는데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잘못된 거 있으면 알려줘</a:t>
            </a:r>
            <a:r>
              <a:rPr kumimoji="1"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291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53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37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062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62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473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850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65A49-1C91-B847-91AF-DC6CF96D7D53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766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A0EEA-83DA-AE4B-8587-BE7A6512E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908924-8ADC-9146-8DF8-2124FABDB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9C05F-CD1D-BB4C-AE5E-A09767C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4F599-4B08-7A48-9648-4A86DBA9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CF06FB-DCC1-F44F-858C-C521DECE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059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CF422-77F9-4A40-894A-349AEEC4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1635CA-04D7-FE4A-A670-4CB93B459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6767B-B52F-404E-BF53-1C33D222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3607C-A9C3-3A46-BECF-3517D537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CEF18-E2EF-6B45-91DC-759EB7E5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048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C3EA42-A6C8-2B40-9BC3-D867E95BD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0F61B1-D7BF-0140-86B3-3B9DB8BE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6D5A6-8B18-B34D-A4C8-175C0853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7D74A-3CB8-0946-BE2B-7997EB45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0C7DD-D49A-254F-8A25-70EB7C2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50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00FD1-C9D5-A242-8411-71A6F8EF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E7B847-907A-304F-BDDC-062F795B1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511FD-ECC4-1840-97C1-F6414B51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B9838-5032-B144-B7AF-325E7ADF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AD771-9255-D74F-B489-CC5A97DC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795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15F5-A3ED-E142-BCCD-253DFABA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D598D-070A-D04C-8888-C876EC6F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A80CA-074F-E349-88F5-34A80B7D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FF3C8-DABD-5746-A246-85B2C524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8F38E-3E6A-8147-A150-CE2B669A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014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A0BCF-A0FC-504E-8879-7B7C7E68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1CD2A-9AFC-5C49-8AE4-555DE5E6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15582-5DEF-9A45-A8C3-A93E35A3E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FDA3D-ED84-2F48-A64A-AA4ACB80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0AFC49-04AC-A343-840F-824AE130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5BA6B-E352-A14E-B97B-53FA8CDB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89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DE33-E19C-2D4F-A4FC-D62E30C4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5C80D3-302A-2C4E-905B-8130491A4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22421E-D9C8-4946-8D76-56110E15B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374FF1-1409-784F-934D-1D1AC6856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186EBD-A49C-A04F-982B-34529F9D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EEFC33-9245-2D44-8A90-2E74E91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AA7268-1DB3-5A4B-BD91-D381C73C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7FF77B-7896-8C43-AE3F-FA083048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57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15B4F-D6EF-234E-A868-E4996CE8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0AB1A5-0AA1-6D49-8234-F255A939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ADF35F-3DC2-1144-A9D2-D45DF3D9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F28F42-A2E5-8748-85FC-3435A507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95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3EF35-7E18-3346-86A0-4B2E8C50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15652C-C94E-984F-BA5E-39983C96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A0CB9-E23B-E643-AA0C-6EDA26A4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249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3D059-7A80-0145-BAE2-8AE9951D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D3F65-D83A-8F44-94CE-4090B224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9F8F4-09F4-1D49-B82D-CB6F9878D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465A3-B8C6-184F-8528-2308A2AFD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96AAA-0C83-FA4A-B7B4-5CB30266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6F905-63B6-FC4F-A173-78A1D31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918F2-4C7F-AA42-811F-BBBD039F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53E74-6BE0-E94F-9B56-82B1711E9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9032E-F3AC-AF41-BF59-8C8BF1189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7272C-29F0-7D4A-8696-0DE988C8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6B705-940A-1240-8074-FFDB29E4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17FA-C444-EF48-9EAD-14DFA31E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18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F4ADE-A787-C245-939F-F7432A1B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B22F8B-C262-F145-91A6-7BE7D7EC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290C9-44C4-AB4B-8846-DC18D443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CDFC-4AD2-114F-836C-1572E8F26692}" type="datetimeFigureOut">
              <a:rPr kumimoji="1" lang="ko-Kore-KR" altLang="en-US" smtClean="0"/>
              <a:t>2021. 1. 24.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30E5E-97A1-9745-94A7-CE41EFBFC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BC801-8BDA-B546-9415-E3DFF5301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DFA01-ED8F-3946-9E91-3873A693AB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67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2710297" y="2921168"/>
            <a:ext cx="6771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r>
              <a:rPr kumimoji="1" lang="ko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개발하기</a:t>
            </a:r>
            <a:endParaRPr kumimoji="1" lang="ko-Kore-KR" altLang="en-US" sz="6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45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3729807" y="2773417"/>
            <a:ext cx="47323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endParaRPr kumimoji="1" lang="en-US" altLang="ko-KR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algn="ctr"/>
            <a:r>
              <a:rPr kumimoji="1" lang="ko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왜 </a:t>
            </a:r>
            <a:r>
              <a:rPr kumimoji="1" lang="ko-KR" altLang="en-US" sz="7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태어났니</a:t>
            </a:r>
            <a:r>
              <a:rPr kumimoji="1" lang="en-US" altLang="ko-KR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356A0-D704-8845-BEC2-4FED4E833B44}"/>
              </a:ext>
            </a:extLst>
          </p:cNvPr>
          <p:cNvSpPr/>
          <p:nvPr/>
        </p:nvSpPr>
        <p:spPr>
          <a:xfrm>
            <a:off x="3232075" y="1511537"/>
            <a:ext cx="57278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 </a:t>
            </a:r>
            <a:r>
              <a:rPr kumimoji="1" lang="ko-KR" altLang="en-US" sz="3200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웹 스택이 필요해</a:t>
            </a:r>
            <a:r>
              <a:rPr kumimoji="1" lang="en-US" altLang="ko-KR" sz="3200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..!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BF0ADC-3A22-0D44-BE32-7F32ACC7C5AB}"/>
              </a:ext>
            </a:extLst>
          </p:cNvPr>
          <p:cNvSpPr/>
          <p:nvPr/>
        </p:nvSpPr>
        <p:spPr>
          <a:xfrm>
            <a:off x="4400664" y="4728088"/>
            <a:ext cx="33906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함수형 프로그래밍</a:t>
            </a:r>
            <a:r>
              <a:rPr kumimoji="1" lang="en-US" altLang="ko-KR" sz="3200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19070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C5AFFE-6E2E-B543-A3BC-0A98BFB48CA4}"/>
              </a:ext>
            </a:extLst>
          </p:cNvPr>
          <p:cNvSpPr/>
          <p:nvPr/>
        </p:nvSpPr>
        <p:spPr>
          <a:xfrm>
            <a:off x="1841500" y="632337"/>
            <a:ext cx="4158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MVC</a:t>
            </a:r>
            <a:r>
              <a:rPr kumimoji="1" lang="ko-KR" altLang="en-US" sz="4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Stack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777AC2-55BA-A849-9DDB-CC745072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76" y="1266537"/>
            <a:ext cx="8509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7912D7-05B2-A645-B072-B3FAB47FA658}"/>
              </a:ext>
            </a:extLst>
          </p:cNvPr>
          <p:cNvSpPr/>
          <p:nvPr/>
        </p:nvSpPr>
        <p:spPr>
          <a:xfrm>
            <a:off x="6673044" y="632337"/>
            <a:ext cx="3945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4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6623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983866" y="2773417"/>
            <a:ext cx="10224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타입은</a:t>
            </a:r>
            <a:r>
              <a:rPr kumimoji="1" lang="en-US" altLang="ko-KR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6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에서만</a:t>
            </a:r>
            <a:r>
              <a:rPr kumimoji="1" lang="en-US" altLang="ko-KR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!</a:t>
            </a:r>
            <a:endParaRPr kumimoji="1" lang="ko-Kore-KR" altLang="en-US" sz="6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FB019E-F522-7D41-888F-3624DA20DAE4}"/>
              </a:ext>
            </a:extLst>
          </p:cNvPr>
          <p:cNvGrpSpPr/>
          <p:nvPr/>
        </p:nvGrpSpPr>
        <p:grpSpPr>
          <a:xfrm>
            <a:off x="5016000" y="2201248"/>
            <a:ext cx="2160000" cy="2160000"/>
            <a:chOff x="4710544" y="2201248"/>
            <a:chExt cx="2160000" cy="2160000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DB9873EE-12A1-3144-9743-2742B2CAA02F}"/>
                </a:ext>
              </a:extLst>
            </p:cNvPr>
            <p:cNvCxnSpPr/>
            <p:nvPr/>
          </p:nvCxnSpPr>
          <p:spPr>
            <a:xfrm>
              <a:off x="4710544" y="2201248"/>
              <a:ext cx="2160000" cy="2160000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1105C1F-3039-1244-A6E8-54FC13E75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544" y="2201248"/>
              <a:ext cx="2160000" cy="2160000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97EC28-EC72-994B-BBF5-1A5C3AE0AB51}"/>
              </a:ext>
            </a:extLst>
          </p:cNvPr>
          <p:cNvSpPr/>
          <p:nvPr/>
        </p:nvSpPr>
        <p:spPr>
          <a:xfrm>
            <a:off x="2419928" y="4933417"/>
            <a:ext cx="7096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스프링 </a:t>
            </a:r>
            <a:r>
              <a:rPr lang="en" altLang="ko-Kore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MVC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에서도 </a:t>
            </a:r>
            <a:r>
              <a:rPr lang="ko-KR" altLang="en-US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타입을 사용할 수 있음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1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792851" y="1009271"/>
            <a:ext cx="6606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아</a:t>
            </a:r>
            <a:r>
              <a:rPr kumimoji="1" lang="ko-KR" altLang="en-US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물론 큰 차이가 있지</a:t>
            </a:r>
            <a:endParaRPr kumimoji="1" lang="ko-Kore-KR" altLang="en-US" sz="6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7BC4130-294B-6544-BB17-F14149045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9" y="2222301"/>
            <a:ext cx="8191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5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6" name="Picture 14">
            <a:extLst>
              <a:ext uri="{FF2B5EF4-FFF2-40B4-BE49-F238E27FC236}">
                <a16:creationId xmlns:a16="http://schemas.microsoft.com/office/drawing/2014/main" id="{5733745A-2E1D-BA40-8D62-CA90D101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3" y="137052"/>
            <a:ext cx="7592325" cy="317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52DCE2F2-AA22-6443-B7F8-C6159037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2" y="3543640"/>
            <a:ext cx="7592325" cy="30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4839085" y="2828835"/>
            <a:ext cx="2513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리액터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582DEA-4B2E-F140-B5F3-FBDD12853AAF}"/>
              </a:ext>
            </a:extLst>
          </p:cNvPr>
          <p:cNvSpPr/>
          <p:nvPr/>
        </p:nvSpPr>
        <p:spPr>
          <a:xfrm>
            <a:off x="3207361" y="1363256"/>
            <a:ext cx="7882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 채택한 </a:t>
            </a:r>
            <a:r>
              <a:rPr kumimoji="1" lang="ko-KR" altLang="en-US" sz="32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2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라이브러리</a:t>
            </a:r>
            <a:endParaRPr kumimoji="1" lang="en-US" altLang="ko-KR" sz="32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5C76ED01-5152-1D4C-AFE5-3088788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046" y="2193618"/>
            <a:ext cx="1631435" cy="216414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26002DB-87E2-4149-98CE-521D660F96BC}"/>
              </a:ext>
            </a:extLst>
          </p:cNvPr>
          <p:cNvCxnSpPr/>
          <p:nvPr/>
        </p:nvCxnSpPr>
        <p:spPr>
          <a:xfrm>
            <a:off x="6573795" y="2132697"/>
            <a:ext cx="10379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E63C05-9DE1-7546-9E34-2DB9D9A7895A}"/>
              </a:ext>
            </a:extLst>
          </p:cNvPr>
          <p:cNvSpPr/>
          <p:nvPr/>
        </p:nvSpPr>
        <p:spPr>
          <a:xfrm>
            <a:off x="6453821" y="2296099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채택했다고</a:t>
            </a:r>
            <a:r>
              <a:rPr kumimoji="1"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90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4839085" y="2828835"/>
            <a:ext cx="2513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리액터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582DEA-4B2E-F140-B5F3-FBDD12853AAF}"/>
              </a:ext>
            </a:extLst>
          </p:cNvPr>
          <p:cNvSpPr/>
          <p:nvPr/>
        </p:nvSpPr>
        <p:spPr>
          <a:xfrm>
            <a:off x="3207361" y="1363256"/>
            <a:ext cx="7882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 채택한 </a:t>
            </a:r>
            <a:r>
              <a:rPr kumimoji="1" lang="ko-KR" altLang="en-US" sz="3200" b="1" dirty="0" err="1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200" b="1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라이브러리</a:t>
            </a:r>
            <a:endParaRPr kumimoji="1" lang="en-US" altLang="ko-KR" sz="3200" b="1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5C76ED01-5152-1D4C-AFE5-3088788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046" y="2193618"/>
            <a:ext cx="1631435" cy="2164148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26002DB-87E2-4149-98CE-521D660F96BC}"/>
              </a:ext>
            </a:extLst>
          </p:cNvPr>
          <p:cNvCxnSpPr/>
          <p:nvPr/>
        </p:nvCxnSpPr>
        <p:spPr>
          <a:xfrm>
            <a:off x="6573795" y="2132697"/>
            <a:ext cx="10379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E63C05-9DE1-7546-9E34-2DB9D9A7895A}"/>
              </a:ext>
            </a:extLst>
          </p:cNvPr>
          <p:cNvSpPr/>
          <p:nvPr/>
        </p:nvSpPr>
        <p:spPr>
          <a:xfrm>
            <a:off x="6453821" y="2296099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채택했다고</a:t>
            </a:r>
            <a:r>
              <a:rPr kumimoji="1"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064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427367" y="1243316"/>
            <a:ext cx="7337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라이브러리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2542C-6765-BF48-B4CC-7D6A5681900D}"/>
              </a:ext>
            </a:extLst>
          </p:cNvPr>
          <p:cNvSpPr txBox="1"/>
          <p:nvPr/>
        </p:nvSpPr>
        <p:spPr>
          <a:xfrm>
            <a:off x="6960236" y="2782669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6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Reactor</a:t>
            </a:r>
            <a:endParaRPr kumimoji="1" lang="ko-Kore-KR" altLang="en-US" sz="3600" b="1" dirty="0">
              <a:solidFill>
                <a:schemeClr val="accent6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94766-A927-694D-B1C1-53BD7C34A5E5}"/>
              </a:ext>
            </a:extLst>
          </p:cNvPr>
          <p:cNvSpPr txBox="1"/>
          <p:nvPr/>
        </p:nvSpPr>
        <p:spPr>
          <a:xfrm>
            <a:off x="3537527" y="2775955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 err="1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RxJava</a:t>
            </a:r>
            <a:endParaRPr kumimoji="1" lang="ko-Kore-KR" altLang="en-US" sz="3600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026" name="Picture 2" descr="NetflixKR (@NetflixKR) | Twitter">
            <a:extLst>
              <a:ext uri="{FF2B5EF4-FFF2-40B4-BE49-F238E27FC236}">
                <a16:creationId xmlns:a16="http://schemas.microsoft.com/office/drawing/2014/main" id="{73F3D801-12DD-614B-B515-7E6F39759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808" y="3558738"/>
            <a:ext cx="998160" cy="99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itical flaw in Pivotal's Spring Data REST allows to hack any machine that  runs an application built on its componentsSecurity Affairs">
            <a:extLst>
              <a:ext uri="{FF2B5EF4-FFF2-40B4-BE49-F238E27FC236}">
                <a16:creationId xmlns:a16="http://schemas.microsoft.com/office/drawing/2014/main" id="{44A80740-279C-954E-B78E-64E0380D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20" y="3565451"/>
            <a:ext cx="1787434" cy="7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29222C-A5EB-6C4F-9E37-B7198566E044}"/>
              </a:ext>
            </a:extLst>
          </p:cNvPr>
          <p:cNvSpPr/>
          <p:nvPr/>
        </p:nvSpPr>
        <p:spPr>
          <a:xfrm>
            <a:off x="6625208" y="4985773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4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세대 라이브러리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018DC-E9ED-CC41-BD8D-9F6873D4A29C}"/>
              </a:ext>
            </a:extLst>
          </p:cNvPr>
          <p:cNvSpPr/>
          <p:nvPr/>
        </p:nvSpPr>
        <p:spPr>
          <a:xfrm>
            <a:off x="3100219" y="4985773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2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세대 라이브러리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CF2E7-CAAC-2244-BE91-7759D01532AE}"/>
              </a:ext>
            </a:extLst>
          </p:cNvPr>
          <p:cNvSpPr/>
          <p:nvPr/>
        </p:nvSpPr>
        <p:spPr>
          <a:xfrm>
            <a:off x="5687072" y="3706470"/>
            <a:ext cx="817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VS</a:t>
            </a:r>
            <a:endParaRPr lang="ko-Kore-KR" altLang="en-US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219288-17BF-A04D-B66E-F709CB5A1CC1}"/>
              </a:ext>
            </a:extLst>
          </p:cNvPr>
          <p:cNvSpPr/>
          <p:nvPr/>
        </p:nvSpPr>
        <p:spPr>
          <a:xfrm>
            <a:off x="3629196" y="5370053"/>
            <a:ext cx="50738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Reactive Streams? 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표준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API</a:t>
            </a:r>
            <a:endParaRPr kumimoji="1" lang="en-US" altLang="ko-KR" sz="3200" b="1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8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  <p:bldP spid="11" grpId="0"/>
      <p:bldP spid="12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2BC8591-9159-0147-ACF5-DB17C40C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998286"/>
            <a:ext cx="8737600" cy="48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2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4839085" y="2828835"/>
            <a:ext cx="2513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리액터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582DEA-4B2E-F140-B5F3-FBDD12853AAF}"/>
              </a:ext>
            </a:extLst>
          </p:cNvPr>
          <p:cNvSpPr/>
          <p:nvPr/>
        </p:nvSpPr>
        <p:spPr>
          <a:xfrm>
            <a:off x="3207361" y="1363256"/>
            <a:ext cx="7882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 채택한 </a:t>
            </a:r>
            <a:r>
              <a:rPr kumimoji="1" lang="ko-KR" altLang="en-US" sz="3200" b="1" dirty="0" err="1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200" b="1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라이브러리</a:t>
            </a:r>
            <a:endParaRPr kumimoji="1" lang="en-US" altLang="ko-KR" sz="3200" b="1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100F38-9E1F-0946-BC47-DB35524DD2B4}"/>
              </a:ext>
            </a:extLst>
          </p:cNvPr>
          <p:cNvSpPr/>
          <p:nvPr/>
        </p:nvSpPr>
        <p:spPr>
          <a:xfrm>
            <a:off x="2663162" y="4540636"/>
            <a:ext cx="817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리액터가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core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라이브러리지만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다른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라이브러리와도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상호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운용 가능 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ex : </a:t>
            </a:r>
            <a:r>
              <a:rPr lang="en" altLang="ko-Kore-KR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RxJava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228302"/>
            <a:ext cx="944200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책에서</a:t>
            </a:r>
            <a:r>
              <a:rPr kumimoji="1" lang="ko-Kore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</a:t>
            </a:r>
            <a:r>
              <a:rPr kumimoji="1" lang="en-US" altLang="ko-Kore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</a:p>
          <a:p>
            <a:endParaRPr kumimoji="1" lang="en-US" altLang="ko-Kore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ore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스프링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사용하기</a:t>
            </a:r>
            <a:endParaRPr kumimoji="1" lang="en-US" altLang="ko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ko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R" altLang="en-US" sz="36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컨트롤러와 클라이언트 작성하고 테스트하기</a:t>
            </a:r>
            <a:endParaRPr kumimoji="1" lang="en-US" altLang="ko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ko-Kore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en-US" altLang="ko-Kore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REST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소비하기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ko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R" altLang="en-US" sz="36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웹 어플리케이션의 보안</a:t>
            </a:r>
            <a:endParaRPr kumimoji="1" lang="en-US" altLang="ko-Kore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7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5135720" y="673635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서버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5122" name="Picture 2" descr="아파치 톰캣 - 위키백과, 우리 모두의 백과사전">
            <a:extLst>
              <a:ext uri="{FF2B5EF4-FFF2-40B4-BE49-F238E27FC236}">
                <a16:creationId xmlns:a16="http://schemas.microsoft.com/office/drawing/2014/main" id="{42200525-8904-5942-9A3C-E73DC472A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16" y="2488097"/>
            <a:ext cx="1466113" cy="9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Jetty - the web server that powers PaperCut">
            <a:extLst>
              <a:ext uri="{FF2B5EF4-FFF2-40B4-BE49-F238E27FC236}">
                <a16:creationId xmlns:a16="http://schemas.microsoft.com/office/drawing/2014/main" id="{D772297F-288F-754F-AA43-2BD0DD9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96" y="3786908"/>
            <a:ext cx="2225964" cy="11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etty - 네티 개념과 아키텍쳐">
            <a:extLst>
              <a:ext uri="{FF2B5EF4-FFF2-40B4-BE49-F238E27FC236}">
                <a16:creationId xmlns:a16="http://schemas.microsoft.com/office/drawing/2014/main" id="{C4AD0887-FE4D-8847-91EA-6DE2E894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12" y="2422236"/>
            <a:ext cx="1895218" cy="9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etting Undertow to Route Angular 8 Apps on WildFly 18 | Nicolas  Alvargonzalez">
            <a:extLst>
              <a:ext uri="{FF2B5EF4-FFF2-40B4-BE49-F238E27FC236}">
                <a16:creationId xmlns:a16="http://schemas.microsoft.com/office/drawing/2014/main" id="{08D3F9F1-1565-0843-AE1F-DF89665C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16" y="4343399"/>
            <a:ext cx="1733167" cy="8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442F88-8EFB-D346-BD66-75E6ED3F10F4}"/>
              </a:ext>
            </a:extLst>
          </p:cNvPr>
          <p:cNvSpPr/>
          <p:nvPr/>
        </p:nvSpPr>
        <p:spPr>
          <a:xfrm>
            <a:off x="1476936" y="5171541"/>
            <a:ext cx="3793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Servlet</a:t>
            </a:r>
            <a:r>
              <a:rPr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3.1+</a:t>
            </a:r>
            <a:r>
              <a:rPr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컨테이너</a:t>
            </a:r>
            <a:endParaRPr lang="ko-Kore-KR" altLang="en-US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BC8E3B-A965-F94B-AA46-BD5695C212DD}"/>
              </a:ext>
            </a:extLst>
          </p:cNvPr>
          <p:cNvSpPr/>
          <p:nvPr/>
        </p:nvSpPr>
        <p:spPr>
          <a:xfrm>
            <a:off x="7345575" y="3359013"/>
            <a:ext cx="3720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비동기 이벤트 </a:t>
            </a:r>
            <a:r>
              <a:rPr lang="ko-KR" altLang="en-US" sz="16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드리븐</a:t>
            </a:r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방식</a:t>
            </a:r>
            <a:endParaRPr lang="en-US" altLang="ko-KR" sz="1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비동기</a:t>
            </a:r>
            <a:r>
              <a:rPr lang="en-US" altLang="ko-KR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en" altLang="ko-Kore-KR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 </a:t>
            </a:r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영역에서 폭넓게 사용</a:t>
            </a:r>
            <a:endParaRPr lang="ko-Kore-KR" altLang="en-US" sz="1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1279E3-A6AB-074B-AE5F-4B0B5C4BF738}"/>
              </a:ext>
            </a:extLst>
          </p:cNvPr>
          <p:cNvSpPr/>
          <p:nvPr/>
        </p:nvSpPr>
        <p:spPr>
          <a:xfrm>
            <a:off x="7323133" y="5368692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 err="1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netty</a:t>
            </a:r>
            <a:r>
              <a:rPr lang="ko-KR" altLang="en-US" dirty="0" err="1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응용해서 만들어진</a:t>
            </a:r>
            <a:r>
              <a:rPr lang="en-US" altLang="ko-KR" dirty="0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서블릿</a:t>
            </a:r>
            <a:r>
              <a:rPr lang="ko-KR" altLang="en-US" dirty="0">
                <a:solidFill>
                  <a:srgbClr val="333333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엔진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82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3201618" y="879964"/>
            <a:ext cx="5788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프로그래밍</a:t>
            </a:r>
            <a:r>
              <a:rPr kumimoji="1" lang="ko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모델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A93FBE-E1FA-EF47-99C1-D1FF778DCA8D}"/>
              </a:ext>
            </a:extLst>
          </p:cNvPr>
          <p:cNvSpPr/>
          <p:nvPr/>
        </p:nvSpPr>
        <p:spPr>
          <a:xfrm>
            <a:off x="3703782" y="344117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lang="en" altLang="ko-Kore-KR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 두 가지 프로그래밍 모델을 지원함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00636-3DA0-5246-BF6F-37CF19EA65C3}"/>
              </a:ext>
            </a:extLst>
          </p:cNvPr>
          <p:cNvSpPr/>
          <p:nvPr/>
        </p:nvSpPr>
        <p:spPr>
          <a:xfrm>
            <a:off x="1530751" y="2597790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Annotated-Controller</a:t>
            </a:r>
            <a:endParaRPr lang="ko-Kore-KR" altLang="en-US" sz="3200" dirty="0">
              <a:solidFill>
                <a:schemeClr val="accent1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6506793" y="2597790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solidFill>
                  <a:schemeClr val="accent1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3200" dirty="0">
              <a:solidFill>
                <a:schemeClr val="accent1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896D88-BF73-254D-91A5-E2FFD682F5E8}"/>
              </a:ext>
            </a:extLst>
          </p:cNvPr>
          <p:cNvSpPr/>
          <p:nvPr/>
        </p:nvSpPr>
        <p:spPr>
          <a:xfrm>
            <a:off x="1839329" y="3284563"/>
            <a:ext cx="37289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spring-web 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모듈에 있는 것과</a:t>
            </a:r>
            <a:endParaRPr lang="en-US" altLang="ko-KR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같은 </a:t>
            </a:r>
            <a:r>
              <a:rPr lang="ko-KR" altLang="en-US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어노테이션을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사용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9DB240-B942-7B4E-938F-765AE17931D7}"/>
              </a:ext>
            </a:extLst>
          </p:cNvPr>
          <p:cNvSpPr/>
          <p:nvPr/>
        </p:nvSpPr>
        <p:spPr>
          <a:xfrm>
            <a:off x="6636635" y="3326905"/>
            <a:ext cx="4041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람다 기반 경량 함수형 프로그래밍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8828DC-BF6B-7941-B715-751701F84580}"/>
              </a:ext>
            </a:extLst>
          </p:cNvPr>
          <p:cNvSpPr/>
          <p:nvPr/>
        </p:nvSpPr>
        <p:spPr>
          <a:xfrm>
            <a:off x="1705478" y="4302457"/>
            <a:ext cx="39966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어노테이션으로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의도를 표현하고</a:t>
            </a:r>
            <a:r>
              <a:rPr lang="en-US" altLang="ko-KR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</a:t>
            </a:r>
          </a:p>
          <a:p>
            <a:pPr algn="ctr"/>
            <a:r>
              <a:rPr lang="ko-KR" altLang="en-US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콜백을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받아 처리함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BFD017-BBE7-3844-86EA-621E01531C99}"/>
              </a:ext>
            </a:extLst>
          </p:cNvPr>
          <p:cNvSpPr/>
          <p:nvPr/>
        </p:nvSpPr>
        <p:spPr>
          <a:xfrm>
            <a:off x="6826590" y="3998965"/>
            <a:ext cx="36615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어플리케이션이 요청 핸들링을</a:t>
            </a:r>
            <a:endParaRPr lang="en-US" altLang="ko-KR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시작부터 끝까지 책임짐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8F6480-7965-1B47-8BD8-D545944F4C60}"/>
              </a:ext>
            </a:extLst>
          </p:cNvPr>
          <p:cNvSpPr/>
          <p:nvPr/>
        </p:nvSpPr>
        <p:spPr>
          <a:xfrm>
            <a:off x="2923760" y="5371783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po</a:t>
            </a:r>
            <a:r>
              <a:rPr lang="ko-KR" altLang="en-US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익숙</a:t>
            </a:r>
            <a:r>
              <a:rPr lang="en" altLang="ko-Kore-KR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wer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E4FE3-5BB4-A743-8359-6DDCCBCE200B}"/>
              </a:ext>
            </a:extLst>
          </p:cNvPr>
          <p:cNvSpPr/>
          <p:nvPr/>
        </p:nvSpPr>
        <p:spPr>
          <a:xfrm>
            <a:off x="8177921" y="4890842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명확함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A3D39C-1335-874F-AF15-037F7E522710}"/>
              </a:ext>
            </a:extLst>
          </p:cNvPr>
          <p:cNvSpPr/>
          <p:nvPr/>
        </p:nvSpPr>
        <p:spPr>
          <a:xfrm>
            <a:off x="7471798" y="5470569"/>
            <a:ext cx="2371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테스트 작성이 편리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BAF24-54AC-7A4B-A09A-2567B1827CA8}"/>
              </a:ext>
            </a:extLst>
          </p:cNvPr>
          <p:cNvSpPr/>
          <p:nvPr/>
        </p:nvSpPr>
        <p:spPr>
          <a:xfrm>
            <a:off x="6727203" y="6050296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함수 조합으로 구성</a:t>
            </a:r>
            <a:r>
              <a:rPr lang="en-US" altLang="ko-KR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추상화 유리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39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  <p:bldP spid="12" grpId="0"/>
      <p:bldP spid="8" grpId="0"/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123DE4-FEC1-174B-A080-6D80972BF638}"/>
              </a:ext>
            </a:extLst>
          </p:cNvPr>
          <p:cNvSpPr/>
          <p:nvPr/>
        </p:nvSpPr>
        <p:spPr>
          <a:xfrm>
            <a:off x="1530751" y="2597790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Annotated-Controller</a:t>
            </a:r>
            <a:endParaRPr lang="ko-Kore-KR" altLang="en-US" sz="32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30605C-16C2-3F42-A824-8C423F5674F9}"/>
              </a:ext>
            </a:extLst>
          </p:cNvPr>
          <p:cNvSpPr/>
          <p:nvPr/>
        </p:nvSpPr>
        <p:spPr>
          <a:xfrm>
            <a:off x="6506793" y="2597790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32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D1F516-C75C-F24C-B798-EC1768770BF3}"/>
              </a:ext>
            </a:extLst>
          </p:cNvPr>
          <p:cNvSpPr/>
          <p:nvPr/>
        </p:nvSpPr>
        <p:spPr>
          <a:xfrm>
            <a:off x="1839329" y="3284563"/>
            <a:ext cx="37289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spring-web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모듈에 있는 것과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같은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어노테이션을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사용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3EF127-5616-6B48-9A95-A048E614AE48}"/>
              </a:ext>
            </a:extLst>
          </p:cNvPr>
          <p:cNvSpPr/>
          <p:nvPr/>
        </p:nvSpPr>
        <p:spPr>
          <a:xfrm>
            <a:off x="6636635" y="3326905"/>
            <a:ext cx="4041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람다 기반 경량 함수형 프로그래밍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F33CFD-FE9F-274D-8150-CDA82875F2BF}"/>
              </a:ext>
            </a:extLst>
          </p:cNvPr>
          <p:cNvSpPr/>
          <p:nvPr/>
        </p:nvSpPr>
        <p:spPr>
          <a:xfrm>
            <a:off x="1705478" y="4302457"/>
            <a:ext cx="39966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어노테이션으로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의도를 표현하고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콜백을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받아 처리함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63EA89-4BAD-C741-8906-406E9256736E}"/>
              </a:ext>
            </a:extLst>
          </p:cNvPr>
          <p:cNvSpPr/>
          <p:nvPr/>
        </p:nvSpPr>
        <p:spPr>
          <a:xfrm>
            <a:off x="6826590" y="3998965"/>
            <a:ext cx="36615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어플리케이션이 요청 핸들링을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시작부터 끝까지 책임짐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EB9C2A-6CED-D844-9A63-FBD3F3533AFF}"/>
              </a:ext>
            </a:extLst>
          </p:cNvPr>
          <p:cNvSpPr/>
          <p:nvPr/>
        </p:nvSpPr>
        <p:spPr>
          <a:xfrm>
            <a:off x="2923760" y="5371783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po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익숙</a:t>
            </a:r>
            <a:r>
              <a:rPr lang="en" altLang="ko-Kore-KR" sz="24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wer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8D0635-145B-B442-95D9-6381B66A26A1}"/>
              </a:ext>
            </a:extLst>
          </p:cNvPr>
          <p:cNvSpPr/>
          <p:nvPr/>
        </p:nvSpPr>
        <p:spPr>
          <a:xfrm>
            <a:off x="8177921" y="4890842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명확함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CC4DE5-1F02-C448-8C77-426685593591}"/>
              </a:ext>
            </a:extLst>
          </p:cNvPr>
          <p:cNvSpPr/>
          <p:nvPr/>
        </p:nvSpPr>
        <p:spPr>
          <a:xfrm>
            <a:off x="7471798" y="5470569"/>
            <a:ext cx="2371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테스트 작성이 편리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6B579F-1846-F447-B1C4-02E5EE25E057}"/>
              </a:ext>
            </a:extLst>
          </p:cNvPr>
          <p:cNvSpPr/>
          <p:nvPr/>
        </p:nvSpPr>
        <p:spPr>
          <a:xfrm>
            <a:off x="6727203" y="6050296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함수 조합으로 구성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추상화 유리</a:t>
            </a:r>
            <a:endParaRPr lang="ko-Kore-KR" altLang="en-US" sz="24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3201618" y="879964"/>
            <a:ext cx="5788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프로그래밍</a:t>
            </a:r>
            <a:r>
              <a:rPr kumimoji="1" lang="ko-KR" altLang="en-US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모델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A93FBE-E1FA-EF47-99C1-D1FF778DCA8D}"/>
              </a:ext>
            </a:extLst>
          </p:cNvPr>
          <p:cNvSpPr/>
          <p:nvPr/>
        </p:nvSpPr>
        <p:spPr>
          <a:xfrm>
            <a:off x="3703782" y="344117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lang="en" altLang="ko-Kore-KR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 두 가지 프로그래밍 모델을 지원함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8828DC-BF6B-7941-B715-751701F84580}"/>
              </a:ext>
            </a:extLst>
          </p:cNvPr>
          <p:cNvSpPr/>
          <p:nvPr/>
        </p:nvSpPr>
        <p:spPr>
          <a:xfrm>
            <a:off x="1239004" y="4125616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어노테이션으로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의도를 표현하고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콜백을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받아 처리함</a:t>
            </a:r>
            <a:endParaRPr lang="ko-Kore-KR" altLang="en-US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657056-154E-E845-9DE7-5254C7285236}"/>
              </a:ext>
            </a:extLst>
          </p:cNvPr>
          <p:cNvSpPr txBox="1"/>
          <p:nvPr/>
        </p:nvSpPr>
        <p:spPr>
          <a:xfrm>
            <a:off x="1625612" y="3114985"/>
            <a:ext cx="9536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사실 둘 다 동일하게</a:t>
            </a:r>
            <a:endParaRPr kumimoji="1" lang="en-US" altLang="ko-KR" sz="5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algn="ctr"/>
            <a:r>
              <a:rPr kumimoji="1" lang="en-US" altLang="ko-KR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Reactive Core</a:t>
            </a:r>
            <a:r>
              <a:rPr kumimoji="1" lang="ko-KR" altLang="en-US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기반 위에서 동작함</a:t>
            </a:r>
            <a:endParaRPr kumimoji="1" lang="ko-Kore-KR" altLang="en-US" sz="5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8D6F18A-069D-274F-872B-1582B9512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39" y="4902143"/>
            <a:ext cx="2061766" cy="17695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06CB4E-9FDC-1542-B39A-549726D65466}"/>
              </a:ext>
            </a:extLst>
          </p:cNvPr>
          <p:cNvSpPr/>
          <p:nvPr/>
        </p:nvSpPr>
        <p:spPr>
          <a:xfrm>
            <a:off x="1767487" y="4866373"/>
            <a:ext cx="180690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아니</a:t>
            </a:r>
            <a:r>
              <a:rPr kumimoji="1" lang="en-US" altLang="ko-KR" sz="2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r>
              <a:rPr kumimoji="1" lang="ko-KR" altLang="en-US" sz="2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또 용어가</a:t>
            </a:r>
            <a:r>
              <a:rPr kumimoji="1" lang="en-US" altLang="ko-KR" sz="2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endParaRPr kumimoji="1" lang="en-US" altLang="ko-KR" sz="2000" b="1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8EFDC9CE-ACFD-3048-A0D2-2292FE377109}"/>
              </a:ext>
            </a:extLst>
          </p:cNvPr>
          <p:cNvCxnSpPr>
            <a:cxnSpLocks/>
          </p:cNvCxnSpPr>
          <p:nvPr/>
        </p:nvCxnSpPr>
        <p:spPr>
          <a:xfrm>
            <a:off x="1839329" y="4804675"/>
            <a:ext cx="42566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FC1255-7A79-0049-8F6D-A4E7F92558D1}"/>
              </a:ext>
            </a:extLst>
          </p:cNvPr>
          <p:cNvSpPr txBox="1"/>
          <p:nvPr/>
        </p:nvSpPr>
        <p:spPr>
          <a:xfrm>
            <a:off x="3137498" y="1338670"/>
            <a:ext cx="5917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Reactive Core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A08D0E-87C1-B949-AF1A-65C0122805AD}"/>
              </a:ext>
            </a:extLst>
          </p:cNvPr>
          <p:cNvSpPr/>
          <p:nvPr/>
        </p:nvSpPr>
        <p:spPr>
          <a:xfrm>
            <a:off x="3334017" y="270551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sz="2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웹 어플리케이션을 만드는 핵심 모듈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7088E0-857F-974B-96EA-5E91A4A11490}"/>
              </a:ext>
            </a:extLst>
          </p:cNvPr>
          <p:cNvSpPr/>
          <p:nvPr/>
        </p:nvSpPr>
        <p:spPr>
          <a:xfrm>
            <a:off x="2561426" y="3733268"/>
            <a:ext cx="2212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 side</a:t>
            </a:r>
            <a:endParaRPr lang="ko-Kore-KR" altLang="en-US" sz="3200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433ED7-1126-D347-9523-9D71E852D33D}"/>
              </a:ext>
            </a:extLst>
          </p:cNvPr>
          <p:cNvSpPr/>
          <p:nvPr/>
        </p:nvSpPr>
        <p:spPr>
          <a:xfrm>
            <a:off x="8090755" y="3748187"/>
            <a:ext cx="2108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200" dirty="0">
                <a:solidFill>
                  <a:schemeClr val="accent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Client side</a:t>
            </a:r>
            <a:endParaRPr lang="ko-Kore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C0F4A-7360-BE49-B2BC-6A0B190C4AC0}"/>
              </a:ext>
            </a:extLst>
          </p:cNvPr>
          <p:cNvSpPr/>
          <p:nvPr/>
        </p:nvSpPr>
        <p:spPr>
          <a:xfrm>
            <a:off x="2660010" y="4318043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두 가지 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level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로 지원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19D8A-D08D-8B43-9419-84195ABF83BE}"/>
              </a:ext>
            </a:extLst>
          </p:cNvPr>
          <p:cNvSpPr/>
          <p:nvPr/>
        </p:nvSpPr>
        <p:spPr>
          <a:xfrm>
            <a:off x="926992" y="4869311"/>
            <a:ext cx="1972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HttpHandler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1784B-7B30-5147-86B7-DD8F2FAFC71F}"/>
              </a:ext>
            </a:extLst>
          </p:cNvPr>
          <p:cNvSpPr/>
          <p:nvPr/>
        </p:nvSpPr>
        <p:spPr>
          <a:xfrm>
            <a:off x="4398641" y="4913970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WebHandler</a:t>
            </a:r>
            <a:r>
              <a:rPr lang="en" altLang="ko-Kore-KR" sz="24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API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86381-30BA-AD4D-9F05-36AC3171CF37}"/>
              </a:ext>
            </a:extLst>
          </p:cNvPr>
          <p:cNvSpPr/>
          <p:nvPr/>
        </p:nvSpPr>
        <p:spPr>
          <a:xfrm>
            <a:off x="8381647" y="4869312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4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AECDAA-050D-8144-A20F-68CE8BEFCDAE}"/>
              </a:ext>
            </a:extLst>
          </p:cNvPr>
          <p:cNvSpPr/>
          <p:nvPr/>
        </p:nvSpPr>
        <p:spPr>
          <a:xfrm>
            <a:off x="697992" y="5375635"/>
            <a:ext cx="28648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 I/O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와</a:t>
            </a:r>
            <a:endParaRPr lang="en-US" altLang="ko-KR" sz="1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Reactive Stream Back-Pressure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로</a:t>
            </a:r>
            <a:endParaRPr lang="en-US" altLang="ko-KR" sz="1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 처리</a:t>
            </a:r>
            <a:endParaRPr lang="ko-Kore-KR" altLang="en-US" sz="1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B4888E-96F1-3A44-957A-9218527A0145}"/>
              </a:ext>
            </a:extLst>
          </p:cNvPr>
          <p:cNvSpPr/>
          <p:nvPr/>
        </p:nvSpPr>
        <p:spPr>
          <a:xfrm>
            <a:off x="4773891" y="5375635"/>
            <a:ext cx="183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 처리를 위한</a:t>
            </a:r>
            <a:endParaRPr lang="en-US" altLang="ko-KR" sz="1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조금 더 </a:t>
            </a:r>
            <a:r>
              <a:rPr lang="en" altLang="ko-Kore-KR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high level</a:t>
            </a:r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의</a:t>
            </a:r>
            <a:endParaRPr lang="en-US" altLang="ko-KR" sz="1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범용 웹 </a:t>
            </a:r>
            <a:r>
              <a:rPr lang="en" altLang="ko-Kore-KR" sz="1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endParaRPr lang="ko-Kore-KR" altLang="en-US" sz="1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6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5" grpId="0"/>
      <p:bldP spid="6" grpId="0"/>
      <p:bldP spid="7" grpId="0"/>
      <p:bldP spid="10" grpId="0"/>
      <p:bldP spid="11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969708"/>
            <a:ext cx="10328468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48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</a:t>
            </a:r>
            <a:r>
              <a:rPr kumimoji="1" lang="ko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Client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1361637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589715" y="2467595"/>
            <a:ext cx="757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두 가지 프로그래밍 모델이 있다 했지</a:t>
            </a:r>
            <a:r>
              <a:rPr kumimoji="1"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…</a:t>
            </a:r>
            <a:endParaRPr kumimoji="1"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00636-3DA0-5246-BF6F-37CF19EA65C3}"/>
              </a:ext>
            </a:extLst>
          </p:cNvPr>
          <p:cNvSpPr/>
          <p:nvPr/>
        </p:nvSpPr>
        <p:spPr>
          <a:xfrm>
            <a:off x="4030517" y="3682520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Annotated-Controller</a:t>
            </a:r>
            <a:endParaRPr lang="ko-Kore-KR" altLang="en-US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4030517" y="4620462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62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600636-3DA0-5246-BF6F-37CF19EA65C3}"/>
              </a:ext>
            </a:extLst>
          </p:cNvPr>
          <p:cNvSpPr/>
          <p:nvPr/>
        </p:nvSpPr>
        <p:spPr>
          <a:xfrm>
            <a:off x="3400390" y="218697"/>
            <a:ext cx="5391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Annotated-Controller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3509E634-31BC-584E-9D3E-C57C3AD8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57" y="3777951"/>
            <a:ext cx="1631435" cy="21641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0DF608-1A0D-964A-A00A-C4417FAC02F9}"/>
              </a:ext>
            </a:extLst>
          </p:cNvPr>
          <p:cNvSpPr/>
          <p:nvPr/>
        </p:nvSpPr>
        <p:spPr>
          <a:xfrm>
            <a:off x="5567757" y="5942099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호오</a:t>
            </a:r>
            <a:r>
              <a:rPr kumimoji="1"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r>
              <a:rPr kumimoji="1"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완전 익숙해</a:t>
            </a:r>
            <a:r>
              <a:rPr kumimoji="1"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endParaRPr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B60C8F-486F-8142-802E-B196D0D4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94" y="1868352"/>
            <a:ext cx="6227544" cy="14153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1233D6-05A1-E545-B9C4-A962194A6351}"/>
              </a:ext>
            </a:extLst>
          </p:cNvPr>
          <p:cNvSpPr/>
          <p:nvPr/>
        </p:nvSpPr>
        <p:spPr>
          <a:xfrm>
            <a:off x="6383475" y="2362600"/>
            <a:ext cx="3084947" cy="3693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26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2F75C-2E4A-0047-B56F-49031C9B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41" y="1104153"/>
            <a:ext cx="6705367" cy="55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2F75C-2E4A-0047-B56F-49031C9B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41" y="1104153"/>
            <a:ext cx="6705367" cy="5523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7A807B-5800-6047-972D-441E5D29DE35}"/>
              </a:ext>
            </a:extLst>
          </p:cNvPr>
          <p:cNvSpPr/>
          <p:nvPr/>
        </p:nvSpPr>
        <p:spPr>
          <a:xfrm>
            <a:off x="6318024" y="3707260"/>
            <a:ext cx="50658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ko-Kore-KR" sz="1400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ServerRequest</a:t>
            </a:r>
            <a:endParaRPr lang="en" altLang="ko-Kore-KR" sz="1400" dirty="0">
              <a:solidFill>
                <a:srgbClr val="EB5757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 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메소드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URI,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헤더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쿼리 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파라미터에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접근할 수 있음 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(Immutable)</a:t>
            </a:r>
            <a:endParaRPr lang="ko-Kore-KR" altLang="en-US" sz="1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35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2F75C-2E4A-0047-B56F-49031C9B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965341" y="1104153"/>
            <a:ext cx="6705367" cy="55237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963072-F69F-BC47-AAD8-420B23E74E56}"/>
              </a:ext>
            </a:extLst>
          </p:cNvPr>
          <p:cNvSpPr/>
          <p:nvPr/>
        </p:nvSpPr>
        <p:spPr>
          <a:xfrm>
            <a:off x="6318024" y="3707260"/>
            <a:ext cx="50658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ko-Kore-KR" sz="1400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ServerRequest</a:t>
            </a:r>
            <a:endParaRPr lang="en" altLang="ko-Kore-KR" sz="1400" dirty="0">
              <a:solidFill>
                <a:srgbClr val="EB5757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 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메소드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URI,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헤더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쿼리 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파라미터에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접근할 수 있음 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(Immutable)</a:t>
            </a:r>
            <a:endParaRPr lang="ko-Kore-KR" altLang="en-US" sz="1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B7ACC8-ED2A-D84F-B3AE-F6B9417F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34" y="456060"/>
            <a:ext cx="6781800" cy="325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107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228302"/>
            <a:ext cx="1176636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나</a:t>
            </a:r>
            <a:r>
              <a:rPr kumimoji="1" lang="ko-Kore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</a:t>
            </a:r>
            <a:r>
              <a:rPr kumimoji="1" lang="en-US" altLang="ko-Kore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</a:p>
          <a:p>
            <a:endParaRPr kumimoji="1" lang="en-US" altLang="ko-Kore-KR" sz="36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ore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스프링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 err="1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en-US" altLang="ko-KR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사용하기</a:t>
            </a:r>
            <a:endParaRPr kumimoji="1" lang="en-US" altLang="ko-KR" sz="3600" dirty="0">
              <a:solidFill>
                <a:schemeClr val="bg1">
                  <a:lumMod val="7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3"/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Spring </a:t>
            </a:r>
            <a:r>
              <a:rPr kumimoji="1" lang="en-US" altLang="ko-KR" sz="36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Overview</a:t>
            </a:r>
          </a:p>
          <a:p>
            <a:r>
              <a:rPr kumimoji="1" lang="ko-KR" altLang="en-US" sz="3600" dirty="0" err="1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컨트롤러와 클라이언트 작성하고 테스트하기</a:t>
            </a:r>
            <a:endParaRPr kumimoji="1" lang="en-US" altLang="ko-KR" sz="3600" dirty="0">
              <a:solidFill>
                <a:schemeClr val="bg1">
                  <a:lumMod val="7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	Server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r>
              <a:rPr kumimoji="1" lang="en-US" altLang="ko-Kore-KR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REST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소비하기</a:t>
            </a:r>
            <a:endParaRPr kumimoji="1" lang="en-US" altLang="ko-KR" sz="3600" dirty="0">
              <a:solidFill>
                <a:schemeClr val="bg1">
                  <a:lumMod val="7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2"/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Client</a:t>
            </a:r>
            <a:r>
              <a:rPr kumimoji="1" lang="ko-KR" altLang="en-US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</a:p>
          <a:p>
            <a:r>
              <a:rPr kumimoji="1" lang="ko-KR" altLang="en-US" sz="3600" dirty="0" err="1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solidFill>
                  <a:schemeClr val="bg1">
                    <a:lumMod val="7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웹 어플리케이션의 보안</a:t>
            </a:r>
            <a:endParaRPr kumimoji="1" lang="en-US" altLang="ko-KR" sz="3600" dirty="0">
              <a:solidFill>
                <a:schemeClr val="bg1">
                  <a:lumMod val="7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4"/>
            <a:r>
              <a:rPr kumimoji="1" lang="en-US" altLang="ko-Kore-KR" sz="36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Web Security</a:t>
            </a:r>
          </a:p>
        </p:txBody>
      </p:sp>
    </p:spTree>
    <p:extLst>
      <p:ext uri="{BB962C8B-B14F-4D97-AF65-F5344CB8AC3E}">
        <p14:creationId xmlns:p14="http://schemas.microsoft.com/office/powerpoint/2010/main" val="33290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2F75C-2E4A-0047-B56F-49031C9B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41" y="1104153"/>
            <a:ext cx="6705367" cy="5523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7A807B-5800-6047-972D-441E5D29DE35}"/>
              </a:ext>
            </a:extLst>
          </p:cNvPr>
          <p:cNvSpPr/>
          <p:nvPr/>
        </p:nvSpPr>
        <p:spPr>
          <a:xfrm>
            <a:off x="4209306" y="3567300"/>
            <a:ext cx="359425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ko-Kore-KR" sz="1400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ServerResponse</a:t>
            </a:r>
            <a:endParaRPr lang="en" altLang="ko-Kore-KR" sz="1400" dirty="0">
              <a:solidFill>
                <a:srgbClr val="EB5757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응답에 접근 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(Immutable)</a:t>
            </a:r>
          </a:p>
          <a:p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빌더로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헤더를 추가하거나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상태 코드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body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를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182928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F2F75C-2E4A-0047-B56F-49031C9B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965341" y="1104153"/>
            <a:ext cx="6705367" cy="5523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7A807B-5800-6047-972D-441E5D29DE35}"/>
              </a:ext>
            </a:extLst>
          </p:cNvPr>
          <p:cNvSpPr/>
          <p:nvPr/>
        </p:nvSpPr>
        <p:spPr>
          <a:xfrm>
            <a:off x="4209306" y="3567300"/>
            <a:ext cx="359425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ko-Kore-KR" sz="1400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ServerResponse</a:t>
            </a:r>
            <a:endParaRPr lang="en" altLang="ko-Kore-KR" sz="1400" dirty="0">
              <a:solidFill>
                <a:srgbClr val="EB5757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응답에 접근 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(Immutable)</a:t>
            </a:r>
          </a:p>
          <a:p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빌더로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헤더를 추가하거나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상태 코드</a:t>
            </a:r>
            <a:r>
              <a:rPr lang="en-US" altLang="ko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en" altLang="ko-Kore-KR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body</a:t>
            </a:r>
            <a:r>
              <a:rPr lang="ko-KR" altLang="en-US" sz="1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를</a:t>
            </a:r>
            <a:r>
              <a:rPr lang="ko-KR" altLang="en-US" sz="1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설정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1D3C736-3E38-D94B-B8D3-8CD84B545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36"/>
          <a:stretch/>
        </p:blipFill>
        <p:spPr>
          <a:xfrm>
            <a:off x="1078833" y="1729988"/>
            <a:ext cx="9855200" cy="1837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38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F040F-47C9-BB4B-9C69-24C03EA449A6}"/>
              </a:ext>
            </a:extLst>
          </p:cNvPr>
          <p:cNvSpPr/>
          <p:nvPr/>
        </p:nvSpPr>
        <p:spPr>
          <a:xfrm>
            <a:off x="1867955" y="1707430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HandlerFunction</a:t>
            </a:r>
            <a:endParaRPr lang="ko-Kore-KR" altLang="en-US" sz="24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2C7935-8821-7241-B5F2-8DEDF8F4C91D}"/>
              </a:ext>
            </a:extLst>
          </p:cNvPr>
          <p:cNvSpPr/>
          <p:nvPr/>
        </p:nvSpPr>
        <p:spPr>
          <a:xfrm>
            <a:off x="7496117" y="1707430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RouterFunction</a:t>
            </a:r>
            <a:endParaRPr lang="ko-Kore-KR" altLang="en-US" sz="2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3C5889-641D-1643-ABAD-A6E06F39ED66}"/>
              </a:ext>
            </a:extLst>
          </p:cNvPr>
          <p:cNvSpPr/>
          <p:nvPr/>
        </p:nvSpPr>
        <p:spPr>
          <a:xfrm>
            <a:off x="2274316" y="2451167"/>
            <a:ext cx="180209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요청을 </a:t>
            </a:r>
            <a:r>
              <a:rPr lang="ko-KR" altLang="en-US" sz="2800" b="1" u="sng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처리</a:t>
            </a:r>
            <a:endParaRPr lang="en-US" altLang="ko-KR" sz="2800" b="1" u="sng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C59C17-8A81-974D-9D10-786594EFF5E7}"/>
              </a:ext>
            </a:extLst>
          </p:cNvPr>
          <p:cNvSpPr/>
          <p:nvPr/>
        </p:nvSpPr>
        <p:spPr>
          <a:xfrm>
            <a:off x="7563548" y="2451167"/>
            <a:ext cx="2404826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요청을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sz="2800" b="1" u="sng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라우팅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함</a:t>
            </a:r>
            <a:endParaRPr lang="en-US" altLang="ko-KR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EAC0FC-EDD1-B24C-80BF-10760D329B40}"/>
              </a:ext>
            </a:extLst>
          </p:cNvPr>
          <p:cNvSpPr/>
          <p:nvPr/>
        </p:nvSpPr>
        <p:spPr>
          <a:xfrm>
            <a:off x="1410101" y="3248825"/>
            <a:ext cx="4031873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Like</a:t>
            </a:r>
            <a:r>
              <a:rPr lang="ko-KR" altLang="en-US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 </a:t>
            </a: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@</a:t>
            </a:r>
            <a:r>
              <a:rPr lang="en" altLang="ko-Kore-KR" strike="sngStrike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RequestMapping</a:t>
            </a:r>
            <a:r>
              <a:rPr lang="en" altLang="ko-Kore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 </a:t>
            </a:r>
            <a:r>
              <a:rPr lang="ko-KR" altLang="en-US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이 붙은 </a:t>
            </a:r>
            <a:r>
              <a:rPr lang="ko-KR" altLang="en-US" strike="sngStrike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메소드</a:t>
            </a: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endParaRPr lang="ko-KR" altLang="en-US" strike="sngStrike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D3AC07-4B35-7F4A-9BD5-E0D35A3AD40D}"/>
              </a:ext>
            </a:extLst>
          </p:cNvPr>
          <p:cNvSpPr/>
          <p:nvPr/>
        </p:nvSpPr>
        <p:spPr>
          <a:xfrm>
            <a:off x="7401645" y="3181439"/>
            <a:ext cx="27286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Like</a:t>
            </a:r>
            <a:r>
              <a:rPr lang="ko-KR" altLang="en-US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 </a:t>
            </a: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@</a:t>
            </a:r>
            <a:r>
              <a:rPr lang="en" altLang="ko-Kore-KR" strike="sngStrike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RequestMapping</a:t>
            </a:r>
            <a:r>
              <a:rPr lang="en-US" altLang="ko-KR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endParaRPr lang="en" altLang="ko-Kore-KR" strike="sngStrike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50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F040F-47C9-BB4B-9C69-24C03EA449A6}"/>
              </a:ext>
            </a:extLst>
          </p:cNvPr>
          <p:cNvSpPr/>
          <p:nvPr/>
        </p:nvSpPr>
        <p:spPr>
          <a:xfrm>
            <a:off x="4881299" y="1019415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HandlerFunction</a:t>
            </a:r>
            <a:endParaRPr lang="ko-Kore-KR" altLang="en-US" sz="24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EBD31C-8776-5844-B0BD-6AE8082CB983}"/>
              </a:ext>
            </a:extLst>
          </p:cNvPr>
          <p:cNvSpPr/>
          <p:nvPr/>
        </p:nvSpPr>
        <p:spPr>
          <a:xfrm>
            <a:off x="736600" y="2293055"/>
            <a:ext cx="5615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응답 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body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모두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스트림 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back pressure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로 처리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373D92-1098-4A4D-948A-6F37ADD8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06178"/>
            <a:ext cx="10718800" cy="4826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B72F244-FBA0-B24C-9E8C-C26A220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24" y="2181064"/>
            <a:ext cx="6841576" cy="46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F040F-47C9-BB4B-9C69-24C03EA449A6}"/>
              </a:ext>
            </a:extLst>
          </p:cNvPr>
          <p:cNvSpPr/>
          <p:nvPr/>
        </p:nvSpPr>
        <p:spPr>
          <a:xfrm>
            <a:off x="4881299" y="1019415"/>
            <a:ext cx="2475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RouterFunction</a:t>
            </a:r>
            <a:endParaRPr lang="ko-Kore-KR" altLang="en-US" sz="24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96A4E1-7D7B-C942-BBD2-E9B7EB26D647}"/>
              </a:ext>
            </a:extLst>
          </p:cNvPr>
          <p:cNvSpPr/>
          <p:nvPr/>
        </p:nvSpPr>
        <p:spPr>
          <a:xfrm>
            <a:off x="943627" y="1779428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요청을 그에 맞는 </a:t>
            </a:r>
            <a:r>
              <a:rPr lang="en" altLang="ko-Kore-KR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HandlerFunction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으로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라우팅함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8F2EDC-39F3-8446-97D6-D4BB6F5B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42" y="2863475"/>
            <a:ext cx="2565573" cy="360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A7D94F-B95D-954B-B823-9A283E11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03" y="3347924"/>
            <a:ext cx="3105203" cy="3199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E2B4F8-A2B3-8942-950D-537A910F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42" y="3656372"/>
            <a:ext cx="3207572" cy="3540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2AC498-16B6-5A42-BED0-1DD71B92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583" y="4141833"/>
            <a:ext cx="6449661" cy="35402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DBE9B-F823-1F4C-B34E-4DC689E4DA8D}"/>
              </a:ext>
            </a:extLst>
          </p:cNvPr>
          <p:cNvSpPr/>
          <p:nvPr/>
        </p:nvSpPr>
        <p:spPr>
          <a:xfrm>
            <a:off x="943627" y="2411698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사용방법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6612E8-A5BF-8645-B55A-08868B7C7B86}"/>
              </a:ext>
            </a:extLst>
          </p:cNvPr>
          <p:cNvSpPr/>
          <p:nvPr/>
        </p:nvSpPr>
        <p:spPr>
          <a:xfrm>
            <a:off x="943627" y="4788023"/>
            <a:ext cx="3714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라우터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펑션은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정해진 순서대로 실행함</a:t>
            </a:r>
            <a:endParaRPr lang="en-US" altLang="ko-KR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따라서 구체적인 조건을 앞에 선언해야 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F040F-47C9-BB4B-9C69-24C03EA449A6}"/>
              </a:ext>
            </a:extLst>
          </p:cNvPr>
          <p:cNvSpPr/>
          <p:nvPr/>
        </p:nvSpPr>
        <p:spPr>
          <a:xfrm>
            <a:off x="4881299" y="1019415"/>
            <a:ext cx="2475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RouterFunction</a:t>
            </a:r>
            <a:endParaRPr lang="ko-Kore-KR" altLang="en-US" sz="24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96A4E1-7D7B-C942-BBD2-E9B7EB26D647}"/>
              </a:ext>
            </a:extLst>
          </p:cNvPr>
          <p:cNvSpPr/>
          <p:nvPr/>
        </p:nvSpPr>
        <p:spPr>
          <a:xfrm>
            <a:off x="943627" y="1779428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요청을 그에 맞는 </a:t>
            </a:r>
            <a:r>
              <a:rPr lang="en" altLang="ko-Kore-KR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HandlerFunction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으로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라우팅함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8F2EDC-39F3-8446-97D6-D4BB6F5B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42" y="2863475"/>
            <a:ext cx="2565573" cy="3609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A7D94F-B95D-954B-B823-9A283E11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03" y="3347924"/>
            <a:ext cx="3105203" cy="3199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E2B4F8-A2B3-8942-950D-537A910F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42" y="3656372"/>
            <a:ext cx="3207572" cy="3540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2AC498-16B6-5A42-BED0-1DD71B92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583" y="4141833"/>
            <a:ext cx="6449661" cy="35402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DBE9B-F823-1F4C-B34E-4DC689E4DA8D}"/>
              </a:ext>
            </a:extLst>
          </p:cNvPr>
          <p:cNvSpPr/>
          <p:nvPr/>
        </p:nvSpPr>
        <p:spPr>
          <a:xfrm>
            <a:off x="943627" y="2411698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사용방법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6612E8-A5BF-8645-B55A-08868B7C7B86}"/>
              </a:ext>
            </a:extLst>
          </p:cNvPr>
          <p:cNvSpPr/>
          <p:nvPr/>
        </p:nvSpPr>
        <p:spPr>
          <a:xfrm>
            <a:off x="943627" y="4788023"/>
            <a:ext cx="3714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라우터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펑션은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정해진 순서대로 실행함</a:t>
            </a:r>
            <a:endParaRPr lang="en-US" altLang="ko-KR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따라서 구체적인 조건을 앞에 선언해야 함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D2421A8-6773-4242-BE94-7544B756E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58" y="1494720"/>
            <a:ext cx="9588759" cy="51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3426038" y="230125"/>
            <a:ext cx="533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F040F-47C9-BB4B-9C69-24C03EA449A6}"/>
              </a:ext>
            </a:extLst>
          </p:cNvPr>
          <p:cNvSpPr/>
          <p:nvPr/>
        </p:nvSpPr>
        <p:spPr>
          <a:xfrm>
            <a:off x="4881299" y="1019415"/>
            <a:ext cx="2475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b="1" dirty="0" err="1">
                <a:solidFill>
                  <a:srgbClr val="EB5757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RouterFunction</a:t>
            </a:r>
            <a:endParaRPr lang="ko-Kore-KR" altLang="en-US" sz="24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FAAB29-1033-BC4F-8A91-C87BDE43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4" y="1562484"/>
            <a:ext cx="7800781" cy="211873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F6E2B9A-B13A-6541-B5CE-7A2F470E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5" y="3952238"/>
            <a:ext cx="5804030" cy="20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2398513" y="3075057"/>
            <a:ext cx="74126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RouterFunction</a:t>
            </a:r>
            <a:r>
              <a:rPr lang="ko-Kore-KR" altLang="en-US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를</a:t>
            </a:r>
            <a:r>
              <a:rPr lang="ko-KR" altLang="en-US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누가 실행해</a:t>
            </a:r>
            <a:r>
              <a:rPr lang="en-US" altLang="ko-KR" sz="40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lang="ko-Kore-KR" altLang="en-US" sz="4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808F67-FCF1-E549-9E20-BDF2DC49E2D9}"/>
              </a:ext>
            </a:extLst>
          </p:cNvPr>
          <p:cNvSpPr/>
          <p:nvPr/>
        </p:nvSpPr>
        <p:spPr>
          <a:xfrm>
            <a:off x="4415668" y="4373338"/>
            <a:ext cx="3360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3200" b="1" dirty="0" err="1">
                <a:solidFill>
                  <a:srgbClr val="EB5757"/>
                </a:solidFill>
                <a:latin typeface="SFMono-Regular"/>
              </a:rPr>
              <a:t>DispatcherHandler</a:t>
            </a:r>
            <a:endParaRPr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53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969708"/>
            <a:ext cx="990207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48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Client</a:t>
            </a:r>
            <a:r>
              <a:rPr kumimoji="1" lang="ko-KR" altLang="en-US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339765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667269" y="1318096"/>
            <a:ext cx="557877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Reactive, Non-Blocking HTTP 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</a:t>
            </a:r>
            <a:endParaRPr lang="en-US" altLang="ko-KR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요청의 전송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/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수신 모두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타입 지원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4BA97A-04A1-8C40-8809-FFC0E6FD7EF0}"/>
              </a:ext>
            </a:extLst>
          </p:cNvPr>
          <p:cNvSpPr/>
          <p:nvPr/>
        </p:nvSpPr>
        <p:spPr>
          <a:xfrm>
            <a:off x="667269" y="231152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함수형 </a:t>
            </a:r>
            <a:r>
              <a:rPr lang="en" altLang="ko-Kore-KR" sz="2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r>
              <a:rPr lang="en" altLang="ko-Kore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(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선언적인 프로그래밍 가능</a:t>
            </a:r>
            <a:r>
              <a:rPr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D9F7D-D21F-4B46-AC05-7782AD70EF4D}"/>
              </a:ext>
            </a:extLst>
          </p:cNvPr>
          <p:cNvSpPr/>
          <p:nvPr/>
        </p:nvSpPr>
        <p:spPr>
          <a:xfrm>
            <a:off x="667269" y="3058735"/>
            <a:ext cx="7457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내부에선 </a:t>
            </a:r>
            <a:r>
              <a:rPr lang="en" altLang="ko-Kore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HTTP 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클라이언트 라이브러리에 처리를 위임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E47981-E5E0-3642-9BA8-E0BBA921EDD9}"/>
              </a:ext>
            </a:extLst>
          </p:cNvPr>
          <p:cNvSpPr/>
          <p:nvPr/>
        </p:nvSpPr>
        <p:spPr>
          <a:xfrm>
            <a:off x="667269" y="3805944"/>
            <a:ext cx="6096000" cy="515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lang="ko-KR" altLang="en-US" sz="2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를</a:t>
            </a:r>
            <a:r>
              <a:rPr lang="ko-KR" altLang="en-US" sz="2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사용하는 일반적인 패턴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AA8D30-5041-D442-AA15-763E494CEAB0}"/>
              </a:ext>
            </a:extLst>
          </p:cNvPr>
          <p:cNvSpPr/>
          <p:nvPr/>
        </p:nvSpPr>
        <p:spPr>
          <a:xfrm>
            <a:off x="667269" y="5838280"/>
            <a:ext cx="6096000" cy="472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4.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응답을 소비</a:t>
            </a:r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35EA46-5C33-2E4F-B735-BCE4873329DF}"/>
              </a:ext>
            </a:extLst>
          </p:cNvPr>
          <p:cNvSpPr/>
          <p:nvPr/>
        </p:nvSpPr>
        <p:spPr>
          <a:xfrm>
            <a:off x="667269" y="4381823"/>
            <a:ext cx="405110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ore-KR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의 인스턴스를 생성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또는 주입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7C5E4C-7354-C141-9697-08AFA9950C1E}"/>
              </a:ext>
            </a:extLst>
          </p:cNvPr>
          <p:cNvSpPr/>
          <p:nvPr/>
        </p:nvSpPr>
        <p:spPr>
          <a:xfrm>
            <a:off x="667269" y="4891868"/>
            <a:ext cx="4237057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2.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요청에 필요한 </a:t>
            </a:r>
            <a:r>
              <a:rPr lang="en" altLang="ko-Kore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URI, HTTP </a:t>
            </a:r>
            <a:r>
              <a:rPr lang="ko-KR" altLang="en-US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메소드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헤더 지정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6F6075-E5D7-A141-9439-2267391923CB}"/>
              </a:ext>
            </a:extLst>
          </p:cNvPr>
          <p:cNvSpPr/>
          <p:nvPr/>
        </p:nvSpPr>
        <p:spPr>
          <a:xfrm>
            <a:off x="667269" y="5365074"/>
            <a:ext cx="1398140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3.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요청을 제출</a:t>
            </a:r>
          </a:p>
        </p:txBody>
      </p:sp>
    </p:spTree>
    <p:extLst>
      <p:ext uri="{BB962C8B-B14F-4D97-AF65-F5344CB8AC3E}">
        <p14:creationId xmlns:p14="http://schemas.microsoft.com/office/powerpoint/2010/main" val="135032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2" grpId="0"/>
      <p:bldP spid="3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228302"/>
            <a:ext cx="1176636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나</a:t>
            </a:r>
            <a:r>
              <a: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</a:t>
            </a:r>
            <a:r>
              <a:rPr kumimoji="1" lang="en-US" altLang="ko-Kore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</a:p>
          <a:p>
            <a:endParaRPr kumimoji="1" lang="en-US" altLang="ko-Kore-KR" sz="36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ore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스프링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사용하기</a:t>
            </a:r>
            <a:endParaRPr kumimoji="1" lang="en-US" altLang="ko-KR" sz="36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3"/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Spring </a:t>
            </a:r>
            <a:r>
              <a:rPr kumimoji="1" lang="en-US" altLang="ko-KR" sz="36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Overview</a:t>
            </a:r>
          </a:p>
          <a:p>
            <a:r>
              <a:rPr kumimoji="1" lang="ko-KR" altLang="en-US" sz="36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컨트롤러와 클라이언트 작성하고 테스트하기</a:t>
            </a:r>
            <a:endParaRPr kumimoji="1" lang="en-US" altLang="ko-KR" sz="36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	Server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r>
              <a:rPr kumimoji="1" lang="en-US" altLang="ko-Kore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REST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API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소비하기</a:t>
            </a:r>
            <a:endParaRPr kumimoji="1" lang="en-US" altLang="ko-KR" sz="36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2"/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	Client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28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)</a:t>
            </a:r>
          </a:p>
          <a:p>
            <a:r>
              <a:rPr kumimoji="1" lang="ko-KR" altLang="en-US" sz="3600" dirty="0" err="1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웹 어플리케이션의 보안</a:t>
            </a:r>
            <a:endParaRPr kumimoji="1" lang="en-US" altLang="ko-KR" sz="3600" dirty="0">
              <a:solidFill>
                <a:schemeClr val="bg1">
                  <a:lumMod val="9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pPr lvl="4"/>
            <a:r>
              <a:rPr kumimoji="1" lang="en-US" altLang="ko-Kore-KR" sz="3600" dirty="0">
                <a:solidFill>
                  <a:schemeClr val="bg1">
                    <a:lumMod val="9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			Web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5E954-7909-3C4C-AFBF-642E6902DFD9}"/>
              </a:ext>
            </a:extLst>
          </p:cNvPr>
          <p:cNvSpPr txBox="1"/>
          <p:nvPr/>
        </p:nvSpPr>
        <p:spPr>
          <a:xfrm>
            <a:off x="351495" y="1410159"/>
            <a:ext cx="11702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대충 </a:t>
            </a:r>
            <a:r>
              <a:rPr kumimoji="1" lang="en-US" altLang="ko-Kore-KR" sz="8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8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ko-KR" altLang="en-US" sz="8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얘기한단</a:t>
            </a:r>
            <a:r>
              <a:rPr kumimoji="1" lang="ko-KR" altLang="en-US" sz="8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소리</a:t>
            </a:r>
            <a:endParaRPr kumimoji="1" lang="en-US" altLang="ko-Kore-KR" sz="8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88797-ED00-B74D-8185-0DD79C67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57" y="2939984"/>
            <a:ext cx="2193108" cy="27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21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A13CDC-2B34-7141-9660-BEE7669D67A1}"/>
              </a:ext>
            </a:extLst>
          </p:cNvPr>
          <p:cNvSpPr/>
          <p:nvPr/>
        </p:nvSpPr>
        <p:spPr>
          <a:xfrm>
            <a:off x="1199113" y="2269818"/>
            <a:ext cx="3414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정적 </a:t>
            </a:r>
            <a:r>
              <a:rPr lang="ko-KR" altLang="en-US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팩토리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메소드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이용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AA515-7F59-E847-8932-5853C8EEA067}"/>
              </a:ext>
            </a:extLst>
          </p:cNvPr>
          <p:cNvSpPr/>
          <p:nvPr/>
        </p:nvSpPr>
        <p:spPr>
          <a:xfrm>
            <a:off x="1264427" y="2913631"/>
            <a:ext cx="1981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builder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이용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648787" y="1308794"/>
            <a:ext cx="1903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생성방식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C03CAB7-583B-4547-B5C1-7E19E01D7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16"/>
          <a:stretch/>
        </p:blipFill>
        <p:spPr>
          <a:xfrm>
            <a:off x="4613830" y="2180345"/>
            <a:ext cx="5816600" cy="707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145555-AED0-434B-B31D-246AE9FB0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9"/>
          <a:stretch/>
        </p:blipFill>
        <p:spPr>
          <a:xfrm>
            <a:off x="3246060" y="2851391"/>
            <a:ext cx="3481311" cy="647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B823A7-7538-BB41-85FF-2F0DE437F40B}"/>
              </a:ext>
            </a:extLst>
          </p:cNvPr>
          <p:cNvSpPr/>
          <p:nvPr/>
        </p:nvSpPr>
        <p:spPr>
          <a:xfrm>
            <a:off x="648787" y="3620951"/>
            <a:ext cx="3632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나는 </a:t>
            </a:r>
            <a:r>
              <a:rPr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Immutable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58E8BB-8D6A-4C43-BAC9-BCEC13DA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34" y="4448718"/>
            <a:ext cx="9640128" cy="7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1046284" y="2195202"/>
            <a:ext cx="1893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retrieve()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B83421-8F67-174A-B628-1C3EC74072A3}"/>
              </a:ext>
            </a:extLst>
          </p:cNvPr>
          <p:cNvSpPr/>
          <p:nvPr/>
        </p:nvSpPr>
        <p:spPr>
          <a:xfrm>
            <a:off x="648787" y="1308794"/>
            <a:ext cx="297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 제출 방식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C31529-3ED9-FF42-8070-477595948E5D}"/>
              </a:ext>
            </a:extLst>
          </p:cNvPr>
          <p:cNvSpPr/>
          <p:nvPr/>
        </p:nvSpPr>
        <p:spPr>
          <a:xfrm>
            <a:off x="1046284" y="2958499"/>
            <a:ext cx="1986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Exchange</a:t>
            </a:r>
            <a:endParaRPr lang="ko-Kore-KR" altLang="en-US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98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1046284" y="2195202"/>
            <a:ext cx="1893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retrieve()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B83421-8F67-174A-B628-1C3EC74072A3}"/>
              </a:ext>
            </a:extLst>
          </p:cNvPr>
          <p:cNvSpPr/>
          <p:nvPr/>
        </p:nvSpPr>
        <p:spPr>
          <a:xfrm>
            <a:off x="648787" y="1308794"/>
            <a:ext cx="297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 제출 방식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C31529-3ED9-FF42-8070-477595948E5D}"/>
              </a:ext>
            </a:extLst>
          </p:cNvPr>
          <p:cNvSpPr/>
          <p:nvPr/>
        </p:nvSpPr>
        <p:spPr>
          <a:xfrm>
            <a:off x="1046284" y="2958499"/>
            <a:ext cx="1986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Exchange</a:t>
            </a:r>
            <a:endParaRPr lang="ko-Kore-KR" altLang="en-US" sz="3200" dirty="0">
              <a:solidFill>
                <a:schemeClr val="bg1">
                  <a:lumMod val="85000"/>
                </a:schemeClr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0BCB57-7B5A-4B41-B75D-4CB6AB9C6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87" y="1629618"/>
            <a:ext cx="6985000" cy="29083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210342-E38A-6147-B861-6D6CFA2E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87" y="4803205"/>
            <a:ext cx="7073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682ABE-70B9-D14E-8201-F4EA59E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60" y="949796"/>
            <a:ext cx="8265966" cy="45583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1046284" y="2195202"/>
            <a:ext cx="1893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retrieve()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B83421-8F67-174A-B628-1C3EC74072A3}"/>
              </a:ext>
            </a:extLst>
          </p:cNvPr>
          <p:cNvSpPr/>
          <p:nvPr/>
        </p:nvSpPr>
        <p:spPr>
          <a:xfrm>
            <a:off x="648787" y="1308794"/>
            <a:ext cx="297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 제출 방식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C31529-3ED9-FF42-8070-477595948E5D}"/>
              </a:ext>
            </a:extLst>
          </p:cNvPr>
          <p:cNvSpPr/>
          <p:nvPr/>
        </p:nvSpPr>
        <p:spPr>
          <a:xfrm>
            <a:off x="1046284" y="2958499"/>
            <a:ext cx="1986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Exchange</a:t>
            </a:r>
            <a:endParaRPr lang="ko-Kore-KR" altLang="en-US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11E902-3CD6-F648-8D6A-A661792DB71F}"/>
              </a:ext>
            </a:extLst>
          </p:cNvPr>
          <p:cNvSpPr/>
          <p:nvPr/>
        </p:nvSpPr>
        <p:spPr>
          <a:xfrm>
            <a:off x="950156" y="412239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자동으로 에러로 처리해주지 않음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AC8474-5704-CE43-9A50-10F8C94AB0CF}"/>
              </a:ext>
            </a:extLst>
          </p:cNvPr>
          <p:cNvSpPr/>
          <p:nvPr/>
        </p:nvSpPr>
        <p:spPr>
          <a:xfrm>
            <a:off x="950156" y="4577475"/>
            <a:ext cx="312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모든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성공</a:t>
            </a:r>
            <a:r>
              <a:rPr lang="en-US" altLang="ko-KR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/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실패 시나리오를 핸들링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F177B6-A6B0-9640-A68C-7D317148AAF5}"/>
              </a:ext>
            </a:extLst>
          </p:cNvPr>
          <p:cNvSpPr/>
          <p:nvPr/>
        </p:nvSpPr>
        <p:spPr>
          <a:xfrm>
            <a:off x="3834464" y="5638346"/>
            <a:ext cx="4990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아하</a:t>
            </a:r>
            <a:r>
              <a:rPr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그냥 </a:t>
            </a:r>
            <a:r>
              <a:rPr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retrieve()</a:t>
            </a:r>
            <a:r>
              <a:rPr lang="ko-KR" altLang="en-US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lang="ko-KR" altLang="en-US" sz="2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쓰고싶은데</a:t>
            </a:r>
            <a:r>
              <a:rPr lang="en-US" altLang="ko-KR" sz="2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DF7B25-68A8-4349-B2DA-965928F1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68" y="4946807"/>
            <a:ext cx="1450340" cy="16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562775" y="1318124"/>
            <a:ext cx="625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요청하기 전에 공통적으로 할 일이 있다</a:t>
            </a:r>
            <a:r>
              <a:rPr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!</a:t>
            </a:r>
            <a:endParaRPr lang="en-US" altLang="ko-Kore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B83421-8F67-174A-B628-1C3EC74072A3}"/>
              </a:ext>
            </a:extLst>
          </p:cNvPr>
          <p:cNvSpPr/>
          <p:nvPr/>
        </p:nvSpPr>
        <p:spPr>
          <a:xfrm>
            <a:off x="562775" y="1944886"/>
            <a:ext cx="20104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필터 등록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0AE6CD-3BA3-CD49-B1E6-62C15346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95" y="2694759"/>
            <a:ext cx="9313613" cy="11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760538" y="214277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40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endParaRPr lang="en" altLang="ko-Kore-KR" sz="40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0B35E-38D8-214D-BA64-BAEC21F268FE}"/>
              </a:ext>
            </a:extLst>
          </p:cNvPr>
          <p:cNvSpPr/>
          <p:nvPr/>
        </p:nvSpPr>
        <p:spPr>
          <a:xfrm>
            <a:off x="562775" y="1318124"/>
            <a:ext cx="5134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응답을 동기로 꼭 가져와야 한다</a:t>
            </a:r>
            <a:r>
              <a:rPr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!</a:t>
            </a:r>
            <a:endParaRPr lang="en-US" altLang="ko-Kore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B83421-8F67-174A-B628-1C3EC74072A3}"/>
              </a:ext>
            </a:extLst>
          </p:cNvPr>
          <p:cNvSpPr/>
          <p:nvPr/>
        </p:nvSpPr>
        <p:spPr>
          <a:xfrm>
            <a:off x="562775" y="1944886"/>
            <a:ext cx="1749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block()</a:t>
            </a:r>
            <a:endParaRPr lang="ko-Kore-KR" altLang="en-US" sz="28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681A2B2-BDBC-924B-BF46-B4E8669C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4" y="2652772"/>
            <a:ext cx="6592354" cy="219745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15E2B2-8D8B-C54B-A0E7-7D637591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44" y="2885132"/>
            <a:ext cx="8890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4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969708"/>
            <a:ext cx="990207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48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Client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341549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2327981" y="270301"/>
            <a:ext cx="7536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@</a:t>
            </a:r>
            <a:r>
              <a:rPr lang="en-US" altLang="ko-KR" sz="4800" b="1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EnableWebFluxSecurity</a:t>
            </a:r>
            <a:endParaRPr lang="en" altLang="ko-Kore-KR" sz="48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B210F22-3120-3245-B271-A6FF97DE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28" y="1190415"/>
            <a:ext cx="9388556" cy="3570296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87FEB23-B629-BD43-B547-6D03CED51362}"/>
              </a:ext>
            </a:extLst>
          </p:cNvPr>
          <p:cNvCxnSpPr>
            <a:cxnSpLocks/>
          </p:cNvCxnSpPr>
          <p:nvPr/>
        </p:nvCxnSpPr>
        <p:spPr>
          <a:xfrm>
            <a:off x="6312667" y="3460908"/>
            <a:ext cx="17027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0B417A-EF8E-6542-A724-A3EFC5C792E5}"/>
              </a:ext>
            </a:extLst>
          </p:cNvPr>
          <p:cNvSpPr/>
          <p:nvPr/>
        </p:nvSpPr>
        <p:spPr>
          <a:xfrm>
            <a:off x="2327981" y="2431026"/>
            <a:ext cx="2435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필터 등록</a:t>
            </a:r>
            <a:endParaRPr lang="en" altLang="ko-Kore-KR" sz="48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CE4E250-E1E4-2A41-9092-F1006E29F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29" y="5154450"/>
            <a:ext cx="4836688" cy="11254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54B451-34B3-9746-9EE0-D4F627706D49}"/>
              </a:ext>
            </a:extLst>
          </p:cNvPr>
          <p:cNvSpPr/>
          <p:nvPr/>
        </p:nvSpPr>
        <p:spPr>
          <a:xfrm>
            <a:off x="5857007" y="5252086"/>
            <a:ext cx="29626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사용자</a:t>
            </a:r>
            <a:r>
              <a:rPr lang="ko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명세</a:t>
            </a:r>
            <a:endParaRPr lang="en" altLang="ko-Kore-KR" sz="48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2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4015857" y="2327701"/>
            <a:ext cx="43348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꺼져 </a:t>
            </a:r>
            <a:r>
              <a:rPr lang="en-US" altLang="ko-KR" sz="4800" b="1" strike="sngStrike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MVC!</a:t>
            </a:r>
            <a:endParaRPr lang="en" altLang="ko-Kore-KR" sz="4800" b="1" strike="sngStrike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186D85-44A7-864F-9670-6939FB108EF5}"/>
              </a:ext>
            </a:extLst>
          </p:cNvPr>
          <p:cNvSpPr/>
          <p:nvPr/>
        </p:nvSpPr>
        <p:spPr>
          <a:xfrm>
            <a:off x="3517409" y="3244334"/>
            <a:ext cx="515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 어플리케이션을 빠르게 만들어주는 것이 아님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BD87ED-3FCB-4549-B69A-FA1ABD4E1256}"/>
              </a:ext>
            </a:extLst>
          </p:cNvPr>
          <p:cNvSpPr/>
          <p:nvPr/>
        </p:nvSpPr>
        <p:spPr>
          <a:xfrm>
            <a:off x="3816096" y="37358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적고 고정된 수의 스레드를 보다 효율적으로 쓰는 것</a:t>
            </a:r>
            <a:endParaRPr lang="ko-Kore-KR" altLang="en-US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69115D-E0FE-B946-8025-AB28B835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404" y="1597451"/>
            <a:ext cx="1549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6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3756E-8F3F-6741-A1C8-6BA741DCA65D}"/>
              </a:ext>
            </a:extLst>
          </p:cNvPr>
          <p:cNvSpPr/>
          <p:nvPr/>
        </p:nvSpPr>
        <p:spPr>
          <a:xfrm>
            <a:off x="5476279" y="3013501"/>
            <a:ext cx="12394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결론</a:t>
            </a:r>
            <a:endParaRPr lang="en" altLang="ko-Kore-KR" sz="4800" b="1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F6D4A6-608A-7948-A820-967A37BA87FD}"/>
              </a:ext>
            </a:extLst>
          </p:cNvPr>
          <p:cNvSpPr/>
          <p:nvPr/>
        </p:nvSpPr>
        <p:spPr>
          <a:xfrm>
            <a:off x="1758824" y="3844498"/>
            <a:ext cx="3818674" cy="7694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는 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 Web </a:t>
            </a: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Framewrok</a:t>
            </a:r>
            <a:endParaRPr kumimoji="1" lang="en-US" altLang="ko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0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319435" y="969708"/>
            <a:ext cx="990207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R" sz="48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Server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Functional Endpoints)</a:t>
            </a:r>
          </a:p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Client</a:t>
            </a:r>
            <a:r>
              <a:rPr kumimoji="1" lang="ko-KR" altLang="en-US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Side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(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부제 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:</a:t>
            </a:r>
            <a:r>
              <a:rPr kumimoji="1" lang="ko-KR" altLang="en-US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4000" dirty="0" err="1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WebClient</a:t>
            </a:r>
            <a:r>
              <a:rPr kumimoji="1" lang="en-US" altLang="ko-KR" sz="40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4800" dirty="0">
                <a:solidFill>
                  <a:schemeClr val="bg1">
                    <a:lumMod val="85000"/>
                  </a:schemeClr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149131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98CE3-FA5E-8443-A410-CAC07F97B1F5}"/>
              </a:ext>
            </a:extLst>
          </p:cNvPr>
          <p:cNvSpPr txBox="1"/>
          <p:nvPr/>
        </p:nvSpPr>
        <p:spPr>
          <a:xfrm>
            <a:off x="1994144" y="2982967"/>
            <a:ext cx="8472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</a:t>
            </a:r>
            <a:r>
              <a:rPr kumimoji="1" lang="en-US" altLang="ko-Kore-KR" sz="54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WebFlux</a:t>
            </a:r>
            <a:r>
              <a:rPr kumimoji="1" lang="ko-KR" altLang="en-US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 무엇이죠</a:t>
            </a:r>
            <a:r>
              <a:rPr kumimoji="1" lang="en-US" altLang="ko-KR" sz="54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?</a:t>
            </a:r>
            <a:endParaRPr kumimoji="1" lang="en-US" altLang="ko-Kore-KR" sz="54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4D5E7-814F-A74A-98A8-D4C5AB6B8C34}"/>
              </a:ext>
            </a:extLst>
          </p:cNvPr>
          <p:cNvSpPr txBox="1"/>
          <p:nvPr/>
        </p:nvSpPr>
        <p:spPr>
          <a:xfrm>
            <a:off x="3813162" y="4225866"/>
            <a:ext cx="4565673" cy="7694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스택 웹 프레임워크</a:t>
            </a:r>
            <a:endParaRPr kumimoji="1" lang="en-US" altLang="ko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5BDC0A-6C0B-5E48-9850-2CCDD46DDB39}"/>
              </a:ext>
            </a:extLst>
          </p:cNvPr>
          <p:cNvSpPr/>
          <p:nvPr/>
        </p:nvSpPr>
        <p:spPr>
          <a:xfrm>
            <a:off x="6230240" y="1862693"/>
            <a:ext cx="3818674" cy="7694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완전한 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CF42EC-EF5C-944E-BDFB-1DF3C8BE6406}"/>
              </a:ext>
            </a:extLst>
          </p:cNvPr>
          <p:cNvSpPr/>
          <p:nvPr/>
        </p:nvSpPr>
        <p:spPr>
          <a:xfrm>
            <a:off x="1035211" y="786191"/>
            <a:ext cx="6195927" cy="7694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리액티브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스트림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Back-Pressure 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지원</a:t>
            </a:r>
            <a:endParaRPr kumimoji="1" lang="en-US" altLang="ko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47EBE7-9FB4-0C41-AA1E-3D5AAD214DC7}"/>
              </a:ext>
            </a:extLst>
          </p:cNvPr>
          <p:cNvSpPr/>
          <p:nvPr/>
        </p:nvSpPr>
        <p:spPr>
          <a:xfrm>
            <a:off x="623817" y="5180461"/>
            <a:ext cx="9347431" cy="7694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Netty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, Undertow, </a:t>
            </a:r>
            <a:r>
              <a:rPr kumimoji="1" lang="ko-KR" altLang="en-US" sz="3200" dirty="0" err="1">
                <a:latin typeface="Kakao OTF Regular" panose="020B0600000101010101" pitchFamily="34" charset="-127"/>
                <a:ea typeface="Kakao OTF Regular" panose="020B0600000101010101" pitchFamily="34" charset="-127"/>
              </a:rPr>
              <a:t>서블릿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</a:t>
            </a:r>
            <a:r>
              <a:rPr kumimoji="1" lang="en-US" altLang="ko-KR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3.1+</a:t>
            </a:r>
            <a:r>
              <a:rPr kumimoji="1" lang="ko-KR" altLang="en-US" sz="3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 컨테이너 서버에서 실행됨</a:t>
            </a:r>
            <a:endParaRPr kumimoji="1" lang="en-US" altLang="ko-KR" sz="3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64DA81-64BD-3B40-A12B-C8DCB9B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31" y="4059469"/>
            <a:ext cx="2774435" cy="27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576447" y="2828835"/>
            <a:ext cx="7039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Web MVC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576447" y="2828835"/>
            <a:ext cx="7039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Spring Web MVC</a:t>
            </a:r>
            <a:endParaRPr kumimoji="1" lang="ko-Kore-KR" altLang="en-US" sz="72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D1AF23-06C6-8044-8AB2-00E7D0EC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988"/>
            <a:ext cx="12192000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3F354-571D-BC48-9BAF-0324DB472D15}"/>
              </a:ext>
            </a:extLst>
          </p:cNvPr>
          <p:cNvSpPr/>
          <p:nvPr/>
        </p:nvSpPr>
        <p:spPr>
          <a:xfrm>
            <a:off x="5726047" y="3567499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처리가 느려지면 </a:t>
            </a:r>
            <a:r>
              <a:rPr lang="ko-KR" altLang="en-US" sz="2400" dirty="0" err="1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헬게이트</a:t>
            </a:r>
            <a:r>
              <a:rPr lang="ko-KR" altLang="en-US" sz="2400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오픈</a:t>
            </a:r>
            <a:endParaRPr lang="ko-Kore-KR" altLang="en-US" sz="2400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A0B8D2-46B7-FF45-8057-D94132F3E22A}"/>
              </a:ext>
            </a:extLst>
          </p:cNvPr>
          <p:cNvSpPr/>
          <p:nvPr/>
        </p:nvSpPr>
        <p:spPr>
          <a:xfrm>
            <a:off x="5726047" y="4029164"/>
            <a:ext cx="4668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2400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Request</a:t>
            </a:r>
            <a:r>
              <a:rPr lang="ko-KR" altLang="en-US" sz="2400" dirty="0">
                <a:solidFill>
                  <a:srgbClr val="FF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의 증가에 따라 확장이 어려움</a:t>
            </a:r>
            <a:endParaRPr lang="ko-Kore-KR" altLang="en-US" sz="2400" dirty="0">
              <a:solidFill>
                <a:srgbClr val="FF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F56880D-3443-A84A-AF4D-FE629F2F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4100395"/>
            <a:ext cx="1766824" cy="20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4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6B008-0825-C64C-8333-DC6E2430A1E7}"/>
              </a:ext>
            </a:extLst>
          </p:cNvPr>
          <p:cNvSpPr txBox="1"/>
          <p:nvPr/>
        </p:nvSpPr>
        <p:spPr>
          <a:xfrm>
            <a:off x="2612513" y="477718"/>
            <a:ext cx="69669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Non-Blocking</a:t>
            </a:r>
          </a:p>
          <a:p>
            <a:pPr algn="ctr"/>
            <a:r>
              <a:rPr kumimoji="1" lang="en-US" altLang="ko-Kore-KR" sz="6000" dirty="0">
                <a:latin typeface="Kakao OTF Regular" panose="020B0600000101010101" pitchFamily="34" charset="-127"/>
                <a:ea typeface="Kakao OTF Regular" panose="020B0600000101010101" pitchFamily="34" charset="-127"/>
              </a:rPr>
              <a:t>Request Processing</a:t>
            </a:r>
            <a:endParaRPr kumimoji="1" lang="ko-Kore-KR" altLang="en-US" sz="6000" dirty="0"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10244" name="Picture 4" descr="Non-blocking request processing">
            <a:extLst>
              <a:ext uri="{FF2B5EF4-FFF2-40B4-BE49-F238E27FC236}">
                <a16:creationId xmlns:a16="http://schemas.microsoft.com/office/drawing/2014/main" id="{F489E45A-25A8-9B4E-95F8-5EB0BBB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27614"/>
            <a:ext cx="8763000" cy="32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0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909</Words>
  <Application>Microsoft Macintosh PowerPoint</Application>
  <PresentationFormat>와이드스크린</PresentationFormat>
  <Paragraphs>243</Paragraphs>
  <Slides>49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Kakao OTF Regular</vt:lpstr>
      <vt:lpstr>SFMono-Regular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Solip</dc:creator>
  <cp:lastModifiedBy>Kim Solip</cp:lastModifiedBy>
  <cp:revision>154</cp:revision>
  <dcterms:created xsi:type="dcterms:W3CDTF">2021-01-22T12:07:39Z</dcterms:created>
  <dcterms:modified xsi:type="dcterms:W3CDTF">2021-01-24T02:59:06Z</dcterms:modified>
</cp:coreProperties>
</file>